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</p:sldIdLst>
  <p:sldSz cx="9144000" cy="5143500" type="screen16x9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979D"/>
    <a:srgbClr val="5D6280"/>
    <a:srgbClr val="0687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14" d="100"/>
          <a:sy n="114" d="100"/>
        </p:scale>
        <p:origin x="-270" y="18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05C9-176F-4A22-B458-FCA8A2AEA424}" type="datetimeFigureOut">
              <a:rPr lang="zh-CN" altLang="en-US" smtClean="0"/>
              <a:t>2017/12/14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FB71A-8658-4D88-B989-A9339D5F21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4945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05C9-176F-4A22-B458-FCA8A2AEA424}" type="datetimeFigureOut">
              <a:rPr lang="zh-CN" altLang="en-US" smtClean="0"/>
              <a:t>2017/12/14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FB71A-8658-4D88-B989-A9339D5F21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7223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05C9-176F-4A22-B458-FCA8A2AEA424}" type="datetimeFigureOut">
              <a:rPr lang="zh-CN" altLang="en-US" smtClean="0"/>
              <a:t>2017/12/14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FB71A-8658-4D88-B989-A9339D5F21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3560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05C9-176F-4A22-B458-FCA8A2AEA424}" type="datetimeFigureOut">
              <a:rPr lang="zh-CN" altLang="en-US" smtClean="0"/>
              <a:t>2017/12/14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FB71A-8658-4D88-B989-A9339D5F21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9305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05C9-176F-4A22-B458-FCA8A2AEA424}" type="datetimeFigureOut">
              <a:rPr lang="zh-CN" altLang="en-US" smtClean="0"/>
              <a:t>2017/12/14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FB71A-8658-4D88-B989-A9339D5F21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7083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05C9-176F-4A22-B458-FCA8A2AEA424}" type="datetimeFigureOut">
              <a:rPr lang="zh-CN" altLang="en-US" smtClean="0"/>
              <a:t>2017/12/14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FB71A-8658-4D88-B989-A9339D5F21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5596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05C9-176F-4A22-B458-FCA8A2AEA424}" type="datetimeFigureOut">
              <a:rPr lang="zh-CN" altLang="en-US" smtClean="0"/>
              <a:t>2017/12/14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FB71A-8658-4D88-B989-A9339D5F21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017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05C9-176F-4A22-B458-FCA8A2AEA424}" type="datetimeFigureOut">
              <a:rPr lang="zh-CN" altLang="en-US" smtClean="0"/>
              <a:t>2017/12/14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FB71A-8658-4D88-B989-A9339D5F21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5111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05C9-176F-4A22-B458-FCA8A2AEA424}" type="datetimeFigureOut">
              <a:rPr lang="zh-CN" altLang="en-US" smtClean="0"/>
              <a:t>2017/12/14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FB71A-8658-4D88-B989-A9339D5F21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4609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05C9-176F-4A22-B458-FCA8A2AEA424}" type="datetimeFigureOut">
              <a:rPr lang="zh-CN" altLang="en-US" smtClean="0"/>
              <a:t>2017/12/14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FB71A-8658-4D88-B989-A9339D5F21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7813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05C9-176F-4A22-B458-FCA8A2AEA424}" type="datetimeFigureOut">
              <a:rPr lang="zh-CN" altLang="en-US" smtClean="0"/>
              <a:t>2017/12/14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FB71A-8658-4D88-B989-A9339D5F21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9027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005C9-176F-4A22-B458-FCA8A2AEA424}" type="datetimeFigureOut">
              <a:rPr lang="zh-CN" altLang="en-US" smtClean="0"/>
              <a:t>2017/12/14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0FB71A-8658-4D88-B989-A9339D5F21AC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767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zh-CN" altLang="en-US" b="1" dirty="0">
                <a:solidFill>
                  <a:srgbClr val="06878C"/>
                </a:solidFill>
                <a:latin typeface="Microsoft YaHei"/>
                <a:ea typeface="Microsoft YaHei"/>
                <a:cs typeface="Microsoft YaHei"/>
              </a:rPr>
              <a:t>沃医妇产名医集团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zh-CN" altLang="en-US" dirty="0">
                <a:solidFill>
                  <a:srgbClr val="5D6280"/>
                </a:solidFill>
                <a:latin typeface="Microsoft YaHei"/>
                <a:ea typeface="Microsoft YaHei"/>
                <a:cs typeface="Microsoft YaHei"/>
              </a:rPr>
              <a:t>专家讲课使用版</a:t>
            </a:r>
            <a:endParaRPr kumimoji="1" lang="zh-CN" altLang="en-US" dirty="0">
              <a:solidFill>
                <a:srgbClr val="5D6280"/>
              </a:solidFill>
              <a:latin typeface="Microsoft YaHei"/>
              <a:ea typeface="Microsoft YaHei"/>
              <a:cs typeface="Microsoft YaHei"/>
            </a:endParaRPr>
          </a:p>
        </p:txBody>
      </p:sp>
    </p:spTree>
    <p:extLst>
      <p:ext uri="{BB962C8B-B14F-4D97-AF65-F5344CB8AC3E}">
        <p14:creationId xmlns:p14="http://schemas.microsoft.com/office/powerpoint/2010/main" val="4906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47881" y="1324823"/>
            <a:ext cx="826440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750" b="1" dirty="0">
                <a:solidFill>
                  <a:srgbClr val="0F979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沃医妇产名医集团</a:t>
            </a:r>
            <a:r>
              <a:rPr lang="zh-CN" altLang="en-US" sz="1750" dirty="0">
                <a:solidFill>
                  <a:srgbClr val="2127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成立于</a:t>
            </a:r>
            <a:r>
              <a:rPr lang="en-US" altLang="zh-CN" sz="1750" dirty="0">
                <a:solidFill>
                  <a:srgbClr val="2127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1750" dirty="0">
                <a:solidFill>
                  <a:srgbClr val="2127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750" dirty="0">
                <a:solidFill>
                  <a:srgbClr val="2127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750" dirty="0">
                <a:solidFill>
                  <a:srgbClr val="2127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月，是国家政策放开多点执业后，中国</a:t>
            </a:r>
            <a:r>
              <a:rPr lang="zh-CN" altLang="en-US" sz="1750" b="1" dirty="0">
                <a:solidFill>
                  <a:srgbClr val="0F979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首个</a:t>
            </a:r>
            <a:r>
              <a:rPr lang="zh-CN" altLang="en-US" sz="1750" dirty="0">
                <a:solidFill>
                  <a:srgbClr val="2127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妇产专家医生集团。</a:t>
            </a:r>
          </a:p>
          <a:p>
            <a:endParaRPr lang="en-US" altLang="zh-CN" sz="1750" dirty="0">
              <a:solidFill>
                <a:srgbClr val="21274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750" dirty="0">
                <a:solidFill>
                  <a:srgbClr val="2127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集团签约大陆及台湾妇产诊疗领域顶级专家</a:t>
            </a:r>
            <a:r>
              <a:rPr lang="zh-CN" altLang="en-US" sz="1750" b="1" dirty="0">
                <a:solidFill>
                  <a:srgbClr val="0F979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百余位作为联合创始人</a:t>
            </a:r>
            <a:r>
              <a:rPr lang="zh-CN" altLang="en-US" sz="1750" dirty="0">
                <a:solidFill>
                  <a:srgbClr val="2127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。是国内妇产诊疗领域无可争议的领导者。</a:t>
            </a:r>
            <a:endParaRPr lang="en-US" altLang="zh-CN" sz="1750" dirty="0">
              <a:solidFill>
                <a:srgbClr val="21274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750" dirty="0">
              <a:solidFill>
                <a:srgbClr val="21274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750" dirty="0">
                <a:solidFill>
                  <a:srgbClr val="2127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集团依托强大的妇产专家资源，将通过和理念一致的社会各类医疗力量的</a:t>
            </a:r>
            <a:r>
              <a:rPr lang="zh-CN" altLang="en-US" sz="1750" b="1" dirty="0">
                <a:solidFill>
                  <a:srgbClr val="0F979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合作</a:t>
            </a:r>
            <a:r>
              <a:rPr lang="zh-CN" altLang="en-US" sz="1750" dirty="0">
                <a:solidFill>
                  <a:srgbClr val="2127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，实现国内最优质妇产诊疗服务的辐射（一线城市）、下沉（二三四线城市）、和普及（更广泛的地区），打造国内妇产领域第一医疗服务平台，致力于“人人品质医疗”的集团中长期目标的实现。</a:t>
            </a:r>
            <a:endParaRPr lang="en-US" altLang="zh-CN" sz="1750" dirty="0">
              <a:solidFill>
                <a:srgbClr val="21274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750" dirty="0">
              <a:solidFill>
                <a:srgbClr val="21274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750" dirty="0">
                <a:solidFill>
                  <a:srgbClr val="2127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集团以推动普及品质医疗为己任，同时致力于行业医生的持续</a:t>
            </a:r>
            <a:r>
              <a:rPr lang="zh-CN" altLang="en-US" sz="1750" b="1" dirty="0">
                <a:solidFill>
                  <a:srgbClr val="0F979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培训和成长。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819167" y="512489"/>
            <a:ext cx="1821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F979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集团简介</a:t>
            </a:r>
          </a:p>
        </p:txBody>
      </p:sp>
    </p:spTree>
    <p:extLst>
      <p:ext uri="{BB962C8B-B14F-4D97-AF65-F5344CB8AC3E}">
        <p14:creationId xmlns:p14="http://schemas.microsoft.com/office/powerpoint/2010/main" val="200454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829354" y="529479"/>
            <a:ext cx="1821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0F979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集团生态</a:t>
            </a:r>
            <a:endParaRPr lang="zh-CN" altLang="en-US" sz="2400" b="1" dirty="0">
              <a:solidFill>
                <a:srgbClr val="0F979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323945" y="1359563"/>
            <a:ext cx="2289296" cy="3240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b="1" kern="1200" dirty="0">
              <a:solidFill>
                <a:srgbClr val="001B50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kern="1200" dirty="0">
                <a:solidFill>
                  <a:srgbClr val="001B50"/>
                </a:solidFill>
                <a:latin typeface="微软雅黑" pitchFamily="34" charset="-122"/>
                <a:ea typeface="微软雅黑" pitchFamily="34" charset="-122"/>
              </a:rPr>
              <a:t>情怀</a:t>
            </a:r>
            <a:r>
              <a:rPr lang="en-US" altLang="zh-CN" sz="2000" b="1" kern="1200" dirty="0" smtClean="0">
                <a:solidFill>
                  <a:srgbClr val="001B50"/>
                </a:solidFill>
                <a:latin typeface="微软雅黑" pitchFamily="34" charset="-122"/>
                <a:ea typeface="微软雅黑" pitchFamily="34" charset="-122"/>
              </a:rPr>
              <a:t>-</a:t>
            </a:r>
            <a:r>
              <a:rPr lang="zh-CN" altLang="en-US" sz="2000" b="1" kern="1200" dirty="0" smtClean="0">
                <a:solidFill>
                  <a:srgbClr val="001B50"/>
                </a:solidFill>
                <a:latin typeface="微软雅黑" pitchFamily="34" charset="-122"/>
                <a:ea typeface="微软雅黑" pitchFamily="34" charset="-122"/>
              </a:rPr>
              <a:t>医生持续成长</a:t>
            </a:r>
            <a:endParaRPr lang="zh-CN" altLang="en-US" sz="2000" b="1" kern="1200" dirty="0">
              <a:solidFill>
                <a:srgbClr val="001B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3059298" y="4350276"/>
            <a:ext cx="3309966" cy="3227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b="1" kern="1200" dirty="0">
              <a:solidFill>
                <a:srgbClr val="001B5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kern="1200" dirty="0">
                <a:solidFill>
                  <a:srgbClr val="001B50"/>
                </a:solidFill>
                <a:latin typeface="微软雅黑" pitchFamily="34" charset="-122"/>
                <a:ea typeface="微软雅黑" pitchFamily="34" charset="-122"/>
              </a:rPr>
              <a:t>医疗实力</a:t>
            </a:r>
            <a:r>
              <a:rPr lang="en-US" altLang="zh-CN" sz="2800" b="1" kern="1200" dirty="0">
                <a:solidFill>
                  <a:srgbClr val="001B50"/>
                </a:solidFill>
                <a:latin typeface="微软雅黑" pitchFamily="34" charset="-122"/>
                <a:ea typeface="微软雅黑" pitchFamily="34" charset="-122"/>
              </a:rPr>
              <a:t>+</a:t>
            </a:r>
            <a:r>
              <a:rPr lang="zh-CN" altLang="en-US" sz="2800" b="1" kern="1200" dirty="0">
                <a:solidFill>
                  <a:srgbClr val="001B50"/>
                </a:solidFill>
                <a:latin typeface="微软雅黑" pitchFamily="34" charset="-122"/>
                <a:ea typeface="微软雅黑" pitchFamily="34" charset="-122"/>
              </a:rPr>
              <a:t>服务品质</a:t>
            </a:r>
            <a:endParaRPr lang="en-US" altLang="zh-CN" sz="2800" b="1" kern="1200" dirty="0">
              <a:solidFill>
                <a:srgbClr val="001B5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kern="1200" dirty="0">
                <a:solidFill>
                  <a:srgbClr val="001B50"/>
                </a:solidFill>
                <a:latin typeface="微软雅黑" pitchFamily="34" charset="-122"/>
                <a:ea typeface="微软雅黑" pitchFamily="34" charset="-122"/>
              </a:rPr>
              <a:t>中国妇产诊疗最前沿</a:t>
            </a:r>
          </a:p>
        </p:txBody>
      </p:sp>
      <p:sp>
        <p:nvSpPr>
          <p:cNvPr id="54" name="矩形 53"/>
          <p:cNvSpPr/>
          <p:nvPr/>
        </p:nvSpPr>
        <p:spPr>
          <a:xfrm>
            <a:off x="6161358" y="3418550"/>
            <a:ext cx="2509696" cy="3240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b="1" kern="1200" dirty="0">
              <a:solidFill>
                <a:srgbClr val="001B50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kern="1200" dirty="0">
                <a:solidFill>
                  <a:srgbClr val="001B50"/>
                </a:solidFill>
                <a:latin typeface="微软雅黑" pitchFamily="34" charset="-122"/>
                <a:ea typeface="微软雅黑" pitchFamily="34" charset="-122"/>
              </a:rPr>
              <a:t>目标</a:t>
            </a:r>
            <a:r>
              <a:rPr lang="en-US" altLang="zh-CN" sz="2000" b="1" kern="1200" dirty="0">
                <a:solidFill>
                  <a:srgbClr val="001B50"/>
                </a:solidFill>
                <a:latin typeface="微软雅黑" pitchFamily="34" charset="-122"/>
                <a:ea typeface="微软雅黑" pitchFamily="34" charset="-122"/>
              </a:rPr>
              <a:t>-</a:t>
            </a:r>
            <a:r>
              <a:rPr lang="zh-CN" altLang="en-US" sz="2000" b="1" kern="1200" dirty="0">
                <a:solidFill>
                  <a:srgbClr val="001B50"/>
                </a:solidFill>
                <a:latin typeface="微软雅黑" pitchFamily="34" charset="-122"/>
                <a:ea typeface="微软雅黑" pitchFamily="34" charset="-122"/>
              </a:rPr>
              <a:t>助力中国医疗改革</a:t>
            </a:r>
          </a:p>
        </p:txBody>
      </p:sp>
      <p:sp>
        <p:nvSpPr>
          <p:cNvPr id="55" name="同心圆 54"/>
          <p:cNvSpPr/>
          <p:nvPr/>
        </p:nvSpPr>
        <p:spPr>
          <a:xfrm>
            <a:off x="3119489" y="989155"/>
            <a:ext cx="2930822" cy="3039710"/>
          </a:xfrm>
          <a:prstGeom prst="donut">
            <a:avLst/>
          </a:prstGeom>
          <a:solidFill>
            <a:schemeClr val="tx2">
              <a:lumMod val="20000"/>
              <a:lumOff val="80000"/>
              <a:alpha val="5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4400" b="1" kern="1200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1370733" y="1625612"/>
            <a:ext cx="2680246" cy="484096"/>
          </a:xfrm>
          <a:prstGeom prst="rect">
            <a:avLst/>
          </a:prstGeom>
          <a:noFill/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kern="1200" dirty="0">
                <a:solidFill>
                  <a:srgbClr val="001B50"/>
                </a:solidFill>
                <a:latin typeface="微软雅黑" pitchFamily="34" charset="-122"/>
                <a:ea typeface="微软雅黑" pitchFamily="34" charset="-122"/>
              </a:rPr>
              <a:t>专业</a:t>
            </a:r>
            <a:r>
              <a:rPr lang="zh-CN" altLang="en-US" sz="2800" b="1" kern="1200" dirty="0" smtClean="0">
                <a:solidFill>
                  <a:srgbClr val="001B50"/>
                </a:solidFill>
                <a:latin typeface="微软雅黑" pitchFamily="34" charset="-122"/>
                <a:ea typeface="微软雅黑" pitchFamily="34" charset="-122"/>
              </a:rPr>
              <a:t>支持</a:t>
            </a:r>
            <a:r>
              <a:rPr lang="zh-CN" altLang="en-US" sz="2800" b="1" kern="1200" dirty="0">
                <a:solidFill>
                  <a:srgbClr val="001B50"/>
                </a:solidFill>
                <a:latin typeface="微软雅黑" pitchFamily="34" charset="-122"/>
                <a:ea typeface="微软雅黑" pitchFamily="34" charset="-122"/>
              </a:rPr>
              <a:t>团队</a:t>
            </a:r>
            <a:endParaRPr lang="en-US" altLang="zh-CN" sz="2800" b="1" kern="1200" dirty="0">
              <a:solidFill>
                <a:srgbClr val="001B50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kern="1200" dirty="0">
                <a:solidFill>
                  <a:srgbClr val="001B50"/>
                </a:solidFill>
                <a:latin typeface="微软雅黑" pitchFamily="34" charset="-122"/>
                <a:ea typeface="微软雅黑" pitchFamily="34" charset="-122"/>
              </a:rPr>
              <a:t>（运营</a:t>
            </a:r>
            <a:r>
              <a:rPr lang="en-US" altLang="zh-CN" sz="2000" b="1" kern="1200" dirty="0">
                <a:solidFill>
                  <a:srgbClr val="001B50"/>
                </a:solidFill>
                <a:latin typeface="微软雅黑" pitchFamily="34" charset="-122"/>
                <a:ea typeface="微软雅黑" pitchFamily="34" charset="-122"/>
              </a:rPr>
              <a:t>+</a:t>
            </a:r>
            <a:r>
              <a:rPr lang="zh-CN" altLang="en-US" sz="2000" b="1" kern="1200" dirty="0">
                <a:solidFill>
                  <a:srgbClr val="001B50"/>
                </a:solidFill>
                <a:latin typeface="微软雅黑" pitchFamily="34" charset="-122"/>
                <a:ea typeface="微软雅黑" pitchFamily="34" charset="-122"/>
              </a:rPr>
              <a:t>法律）</a:t>
            </a:r>
          </a:p>
        </p:txBody>
      </p:sp>
      <p:sp>
        <p:nvSpPr>
          <p:cNvPr id="57" name="矩形 56"/>
          <p:cNvSpPr/>
          <p:nvPr/>
        </p:nvSpPr>
        <p:spPr>
          <a:xfrm>
            <a:off x="2763115" y="796000"/>
            <a:ext cx="3724532" cy="3240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b="1" kern="1200" dirty="0">
              <a:solidFill>
                <a:srgbClr val="001B5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kern="1200" dirty="0">
                <a:solidFill>
                  <a:srgbClr val="001B50"/>
                </a:solidFill>
                <a:latin typeface="微软雅黑" pitchFamily="34" charset="-122"/>
                <a:ea typeface="微软雅黑" pitchFamily="34" charset="-122"/>
              </a:rPr>
              <a:t>智力资源</a:t>
            </a:r>
            <a:endParaRPr lang="en-US" altLang="zh-CN" sz="2800" b="1" kern="1200" dirty="0">
              <a:solidFill>
                <a:srgbClr val="001B5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 kern="1200" dirty="0" smtClean="0">
                <a:solidFill>
                  <a:srgbClr val="001B50"/>
                </a:solidFill>
                <a:latin typeface="微软雅黑" pitchFamily="34" charset="-122"/>
                <a:ea typeface="微软雅黑" pitchFamily="34" charset="-122"/>
              </a:rPr>
              <a:t>90</a:t>
            </a:r>
            <a:r>
              <a:rPr lang="zh-CN" altLang="en-US" sz="2000" b="1" kern="1200" dirty="0" smtClean="0">
                <a:solidFill>
                  <a:srgbClr val="001B50"/>
                </a:solidFill>
                <a:latin typeface="微软雅黑" pitchFamily="34" charset="-122"/>
                <a:ea typeface="微软雅黑" pitchFamily="34" charset="-122"/>
              </a:rPr>
              <a:t>多位妇</a:t>
            </a:r>
            <a:r>
              <a:rPr lang="zh-CN" altLang="en-US" sz="2000" b="1" kern="1200" dirty="0">
                <a:solidFill>
                  <a:srgbClr val="001B50"/>
                </a:solidFill>
                <a:latin typeface="微软雅黑" pitchFamily="34" charset="-122"/>
                <a:ea typeface="微软雅黑" pitchFamily="34" charset="-122"/>
              </a:rPr>
              <a:t>产</a:t>
            </a:r>
            <a:r>
              <a:rPr lang="zh-CN" altLang="en-US" sz="2000" b="1" kern="1200" dirty="0" smtClean="0">
                <a:solidFill>
                  <a:srgbClr val="001B50"/>
                </a:solidFill>
                <a:latin typeface="微软雅黑" pitchFamily="34" charset="-122"/>
                <a:ea typeface="微软雅黑" pitchFamily="34" charset="-122"/>
              </a:rPr>
              <a:t>专家为联合创始人</a:t>
            </a:r>
            <a:endParaRPr lang="en-US" altLang="zh-CN" sz="2000" b="1" kern="1200" dirty="0">
              <a:solidFill>
                <a:srgbClr val="001B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3671854" y="1648296"/>
            <a:ext cx="1740310" cy="1748376"/>
          </a:xfrm>
          <a:prstGeom prst="ellipse">
            <a:avLst/>
          </a:prstGeom>
          <a:solidFill>
            <a:srgbClr val="0F979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4400" b="1" kern="1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专家</a:t>
            </a:r>
          </a:p>
        </p:txBody>
      </p:sp>
      <p:sp>
        <p:nvSpPr>
          <p:cNvPr id="59" name="矩形 58"/>
          <p:cNvSpPr/>
          <p:nvPr/>
        </p:nvSpPr>
        <p:spPr>
          <a:xfrm>
            <a:off x="2155120" y="3328063"/>
            <a:ext cx="1835372" cy="3240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b="1" kern="1200" dirty="0">
              <a:solidFill>
                <a:srgbClr val="001B5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kern="1200" dirty="0">
                <a:solidFill>
                  <a:srgbClr val="001B50"/>
                </a:solidFill>
                <a:latin typeface="微软雅黑" pitchFamily="34" charset="-122"/>
                <a:ea typeface="微软雅黑" pitchFamily="34" charset="-122"/>
              </a:rPr>
              <a:t>互联网基因</a:t>
            </a:r>
            <a:endParaRPr lang="en-US" altLang="zh-CN" sz="2800" b="1" kern="1200" dirty="0">
              <a:solidFill>
                <a:srgbClr val="001B5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kern="1200" dirty="0">
                <a:solidFill>
                  <a:srgbClr val="001B50"/>
                </a:solidFill>
                <a:latin typeface="微软雅黑" pitchFamily="34" charset="-122"/>
                <a:ea typeface="微软雅黑" pitchFamily="34" charset="-122"/>
              </a:rPr>
              <a:t>风信子</a:t>
            </a:r>
            <a:r>
              <a:rPr lang="en-US" altLang="zh-CN" sz="2000" b="1" kern="1200" dirty="0">
                <a:solidFill>
                  <a:srgbClr val="001B50"/>
                </a:solidFill>
                <a:latin typeface="微软雅黑" pitchFamily="34" charset="-122"/>
                <a:ea typeface="微软雅黑" pitchFamily="34" charset="-122"/>
              </a:rPr>
              <a:t>APP</a:t>
            </a:r>
            <a:endParaRPr lang="zh-CN" altLang="en-US" sz="2000" b="1" kern="1200" dirty="0">
              <a:solidFill>
                <a:srgbClr val="001B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5162374" y="2291289"/>
            <a:ext cx="3034464" cy="3227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b="1" kern="1200" dirty="0">
              <a:solidFill>
                <a:srgbClr val="001B5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kern="1200" dirty="0">
                <a:solidFill>
                  <a:srgbClr val="001B50"/>
                </a:solidFill>
                <a:latin typeface="微软雅黑" pitchFamily="34" charset="-122"/>
                <a:ea typeface="微软雅黑" pitchFamily="34" charset="-122"/>
              </a:rPr>
              <a:t>行业品牌基础</a:t>
            </a:r>
            <a:endParaRPr lang="en-US" altLang="zh-CN" sz="2800" b="1" kern="1200" dirty="0">
              <a:solidFill>
                <a:srgbClr val="001B5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kern="1200" dirty="0">
                <a:solidFill>
                  <a:srgbClr val="001B50"/>
                </a:solidFill>
                <a:latin typeface="微软雅黑" pitchFamily="34" charset="-122"/>
                <a:ea typeface="微软雅黑" pitchFamily="34" charset="-122"/>
              </a:rPr>
              <a:t>中国妇产网</a:t>
            </a:r>
          </a:p>
        </p:txBody>
      </p:sp>
      <p:cxnSp>
        <p:nvCxnSpPr>
          <p:cNvPr id="61" name="直接箭头连接符 16"/>
          <p:cNvCxnSpPr/>
          <p:nvPr/>
        </p:nvCxnSpPr>
        <p:spPr>
          <a:xfrm>
            <a:off x="4495999" y="68228"/>
            <a:ext cx="0" cy="0"/>
          </a:xfrm>
          <a:prstGeom prst="straightConnector1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prstDash val="lgDash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箭头连接符 17"/>
          <p:cNvCxnSpPr/>
          <p:nvPr/>
        </p:nvCxnSpPr>
        <p:spPr>
          <a:xfrm>
            <a:off x="4495999" y="68228"/>
            <a:ext cx="0" cy="0"/>
          </a:xfrm>
          <a:prstGeom prst="straightConnector1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prstDash val="lgDash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箭头连接符 18"/>
          <p:cNvCxnSpPr/>
          <p:nvPr/>
        </p:nvCxnSpPr>
        <p:spPr>
          <a:xfrm>
            <a:off x="1167332" y="2540104"/>
            <a:ext cx="7686355" cy="1449"/>
          </a:xfrm>
          <a:prstGeom prst="straightConnector1">
            <a:avLst/>
          </a:prstGeom>
          <a:ln>
            <a:prstDash val="lgDash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内容占位符 5"/>
          <p:cNvSpPr>
            <a:spLocks noGrp="1"/>
          </p:cNvSpPr>
          <p:nvPr/>
        </p:nvSpPr>
        <p:spPr>
          <a:xfrm>
            <a:off x="710691" y="2578273"/>
            <a:ext cx="2608092" cy="36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b="1" kern="1200" dirty="0" smtClean="0">
                <a:solidFill>
                  <a:srgbClr val="001B50"/>
                </a:solidFill>
                <a:latin typeface="微软雅黑" pitchFamily="34" charset="-122"/>
                <a:ea typeface="微软雅黑" pitchFamily="34" charset="-122"/>
              </a:rPr>
              <a:t>愿景</a:t>
            </a:r>
            <a:r>
              <a:rPr lang="en-US" altLang="zh-CN" b="1" kern="1200" dirty="0" smtClean="0">
                <a:solidFill>
                  <a:srgbClr val="001B50"/>
                </a:solidFill>
                <a:latin typeface="微软雅黑" pitchFamily="34" charset="-122"/>
                <a:ea typeface="微软雅黑" pitchFamily="34" charset="-122"/>
              </a:rPr>
              <a:t>-</a:t>
            </a:r>
            <a:r>
              <a:rPr lang="zh-CN" altLang="en-US" b="1" kern="1200" dirty="0" smtClean="0">
                <a:solidFill>
                  <a:srgbClr val="001B50"/>
                </a:solidFill>
                <a:latin typeface="微软雅黑" pitchFamily="34" charset="-122"/>
                <a:ea typeface="微软雅黑" pitchFamily="34" charset="-122"/>
              </a:rPr>
              <a:t>普及品质医疗</a:t>
            </a:r>
            <a:endParaRPr lang="zh-CN" altLang="en-US" b="1" kern="1200" dirty="0">
              <a:solidFill>
                <a:srgbClr val="001B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4" name="直接箭头连接符 17"/>
          <p:cNvCxnSpPr/>
          <p:nvPr/>
        </p:nvCxnSpPr>
        <p:spPr>
          <a:xfrm flipV="1">
            <a:off x="4543098" y="251004"/>
            <a:ext cx="0" cy="4732815"/>
          </a:xfrm>
          <a:prstGeom prst="straightConnector1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prstDash val="lgDash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61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806115" y="519065"/>
            <a:ext cx="1821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0F979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合作机会</a:t>
            </a:r>
            <a:endParaRPr lang="zh-CN" altLang="en-US" sz="2400" b="1" dirty="0">
              <a:solidFill>
                <a:srgbClr val="0F979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" t="15882" r="654" b="5979"/>
          <a:stretch/>
        </p:blipFill>
        <p:spPr>
          <a:xfrm>
            <a:off x="612015" y="1871318"/>
            <a:ext cx="2084293" cy="2410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104" name="组合 6"/>
          <p:cNvGrpSpPr/>
          <p:nvPr/>
        </p:nvGrpSpPr>
        <p:grpSpPr>
          <a:xfrm>
            <a:off x="3320144" y="2375802"/>
            <a:ext cx="2358517" cy="780697"/>
            <a:chOff x="4051643" y="1519544"/>
            <a:chExt cx="2358517" cy="780697"/>
          </a:xfrm>
        </p:grpSpPr>
        <p:sp>
          <p:nvSpPr>
            <p:cNvPr id="105" name="矩形 104"/>
            <p:cNvSpPr/>
            <p:nvPr/>
          </p:nvSpPr>
          <p:spPr>
            <a:xfrm>
              <a:off x="4051643" y="2054020"/>
              <a:ext cx="2358517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US" altLang="zh-CN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6" name="组合 8"/>
            <p:cNvGrpSpPr/>
            <p:nvPr/>
          </p:nvGrpSpPr>
          <p:grpSpPr>
            <a:xfrm>
              <a:off x="4085400" y="1519544"/>
              <a:ext cx="2324760" cy="584775"/>
              <a:chOff x="5435732" y="1519544"/>
              <a:chExt cx="2324760" cy="584775"/>
            </a:xfrm>
          </p:grpSpPr>
          <p:grpSp>
            <p:nvGrpSpPr>
              <p:cNvPr id="107" name="组合 9"/>
              <p:cNvGrpSpPr/>
              <p:nvPr/>
            </p:nvGrpSpPr>
            <p:grpSpPr>
              <a:xfrm>
                <a:off x="5435732" y="1578011"/>
                <a:ext cx="422357" cy="422357"/>
                <a:chOff x="503238" y="1734936"/>
                <a:chExt cx="612620" cy="612620"/>
              </a:xfrm>
            </p:grpSpPr>
            <p:sp>
              <p:nvSpPr>
                <p:cNvPr id="109" name="椭圆 108"/>
                <p:cNvSpPr/>
                <p:nvPr/>
              </p:nvSpPr>
              <p:spPr>
                <a:xfrm>
                  <a:off x="503238" y="1734936"/>
                  <a:ext cx="612620" cy="612620"/>
                </a:xfrm>
                <a:prstGeom prst="ellipse">
                  <a:avLst/>
                </a:prstGeom>
                <a:solidFill>
                  <a:srgbClr val="0F979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10" name="组合 12"/>
                <p:cNvGrpSpPr/>
                <p:nvPr/>
              </p:nvGrpSpPr>
              <p:grpSpPr>
                <a:xfrm>
                  <a:off x="650052" y="1881750"/>
                  <a:ext cx="318993" cy="318993"/>
                  <a:chOff x="13405333" y="-598488"/>
                  <a:chExt cx="479425" cy="479425"/>
                </a:xfrm>
                <a:solidFill>
                  <a:schemeClr val="bg1"/>
                </a:solidFill>
              </p:grpSpPr>
              <p:sp>
                <p:nvSpPr>
                  <p:cNvPr id="111" name="Freeform 7"/>
                  <p:cNvSpPr>
                    <a:spLocks/>
                  </p:cNvSpPr>
                  <p:nvPr/>
                </p:nvSpPr>
                <p:spPr bwMode="auto">
                  <a:xfrm>
                    <a:off x="13494233" y="-509588"/>
                    <a:ext cx="300037" cy="120650"/>
                  </a:xfrm>
                  <a:custGeom>
                    <a:avLst/>
                    <a:gdLst>
                      <a:gd name="T0" fmla="*/ 189 w 189"/>
                      <a:gd name="T1" fmla="*/ 76 h 76"/>
                      <a:gd name="T2" fmla="*/ 0 w 189"/>
                      <a:gd name="T3" fmla="*/ 76 h 76"/>
                      <a:gd name="T4" fmla="*/ 0 w 189"/>
                      <a:gd name="T5" fmla="*/ 0 h 76"/>
                      <a:gd name="T6" fmla="*/ 19 w 189"/>
                      <a:gd name="T7" fmla="*/ 0 h 76"/>
                      <a:gd name="T8" fmla="*/ 19 w 189"/>
                      <a:gd name="T9" fmla="*/ 57 h 76"/>
                      <a:gd name="T10" fmla="*/ 170 w 189"/>
                      <a:gd name="T11" fmla="*/ 57 h 76"/>
                      <a:gd name="T12" fmla="*/ 170 w 189"/>
                      <a:gd name="T13" fmla="*/ 0 h 76"/>
                      <a:gd name="T14" fmla="*/ 189 w 189"/>
                      <a:gd name="T15" fmla="*/ 0 h 76"/>
                      <a:gd name="T16" fmla="*/ 189 w 189"/>
                      <a:gd name="T17" fmla="*/ 76 h 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89" h="76">
                        <a:moveTo>
                          <a:pt x="189" y="76"/>
                        </a:moveTo>
                        <a:lnTo>
                          <a:pt x="0" y="76"/>
                        </a:lnTo>
                        <a:lnTo>
                          <a:pt x="0" y="0"/>
                        </a:lnTo>
                        <a:lnTo>
                          <a:pt x="19" y="0"/>
                        </a:lnTo>
                        <a:lnTo>
                          <a:pt x="19" y="57"/>
                        </a:lnTo>
                        <a:lnTo>
                          <a:pt x="170" y="57"/>
                        </a:lnTo>
                        <a:lnTo>
                          <a:pt x="170" y="0"/>
                        </a:lnTo>
                        <a:lnTo>
                          <a:pt x="189" y="0"/>
                        </a:lnTo>
                        <a:lnTo>
                          <a:pt x="189" y="7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2" name="Freeform 8"/>
                  <p:cNvSpPr>
                    <a:spLocks/>
                  </p:cNvSpPr>
                  <p:nvPr/>
                </p:nvSpPr>
                <p:spPr bwMode="auto">
                  <a:xfrm>
                    <a:off x="13645045" y="-509588"/>
                    <a:ext cx="88900" cy="60325"/>
                  </a:xfrm>
                  <a:custGeom>
                    <a:avLst/>
                    <a:gdLst>
                      <a:gd name="T0" fmla="*/ 56 w 56"/>
                      <a:gd name="T1" fmla="*/ 38 h 38"/>
                      <a:gd name="T2" fmla="*/ 0 w 56"/>
                      <a:gd name="T3" fmla="*/ 38 h 38"/>
                      <a:gd name="T4" fmla="*/ 0 w 56"/>
                      <a:gd name="T5" fmla="*/ 0 h 38"/>
                      <a:gd name="T6" fmla="*/ 19 w 56"/>
                      <a:gd name="T7" fmla="*/ 0 h 38"/>
                      <a:gd name="T8" fmla="*/ 19 w 56"/>
                      <a:gd name="T9" fmla="*/ 19 h 38"/>
                      <a:gd name="T10" fmla="*/ 37 w 56"/>
                      <a:gd name="T11" fmla="*/ 19 h 38"/>
                      <a:gd name="T12" fmla="*/ 37 w 56"/>
                      <a:gd name="T13" fmla="*/ 0 h 38"/>
                      <a:gd name="T14" fmla="*/ 56 w 56"/>
                      <a:gd name="T15" fmla="*/ 0 h 38"/>
                      <a:gd name="T16" fmla="*/ 56 w 56"/>
                      <a:gd name="T17" fmla="*/ 38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6" h="38">
                        <a:moveTo>
                          <a:pt x="56" y="38"/>
                        </a:moveTo>
                        <a:lnTo>
                          <a:pt x="0" y="38"/>
                        </a:lnTo>
                        <a:lnTo>
                          <a:pt x="0" y="0"/>
                        </a:lnTo>
                        <a:lnTo>
                          <a:pt x="19" y="0"/>
                        </a:lnTo>
                        <a:lnTo>
                          <a:pt x="19" y="19"/>
                        </a:lnTo>
                        <a:lnTo>
                          <a:pt x="37" y="19"/>
                        </a:lnTo>
                        <a:lnTo>
                          <a:pt x="37" y="0"/>
                        </a:lnTo>
                        <a:lnTo>
                          <a:pt x="56" y="0"/>
                        </a:lnTo>
                        <a:lnTo>
                          <a:pt x="56" y="3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3" name="Freeform 9"/>
                  <p:cNvSpPr>
                    <a:spLocks/>
                  </p:cNvSpPr>
                  <p:nvPr/>
                </p:nvSpPr>
                <p:spPr bwMode="auto">
                  <a:xfrm>
                    <a:off x="13405333" y="-598488"/>
                    <a:ext cx="479425" cy="479425"/>
                  </a:xfrm>
                  <a:custGeom>
                    <a:avLst/>
                    <a:gdLst>
                      <a:gd name="T0" fmla="*/ 302 w 302"/>
                      <a:gd name="T1" fmla="*/ 302 h 302"/>
                      <a:gd name="T2" fmla="*/ 0 w 302"/>
                      <a:gd name="T3" fmla="*/ 302 h 302"/>
                      <a:gd name="T4" fmla="*/ 0 w 302"/>
                      <a:gd name="T5" fmla="*/ 0 h 302"/>
                      <a:gd name="T6" fmla="*/ 245 w 302"/>
                      <a:gd name="T7" fmla="*/ 0 h 302"/>
                      <a:gd name="T8" fmla="*/ 245 w 302"/>
                      <a:gd name="T9" fmla="*/ 18 h 302"/>
                      <a:gd name="T10" fmla="*/ 18 w 302"/>
                      <a:gd name="T11" fmla="*/ 18 h 302"/>
                      <a:gd name="T12" fmla="*/ 18 w 302"/>
                      <a:gd name="T13" fmla="*/ 283 h 302"/>
                      <a:gd name="T14" fmla="*/ 283 w 302"/>
                      <a:gd name="T15" fmla="*/ 283 h 302"/>
                      <a:gd name="T16" fmla="*/ 283 w 302"/>
                      <a:gd name="T17" fmla="*/ 56 h 302"/>
                      <a:gd name="T18" fmla="*/ 302 w 302"/>
                      <a:gd name="T19" fmla="*/ 56 h 302"/>
                      <a:gd name="T20" fmla="*/ 302 w 302"/>
                      <a:gd name="T21" fmla="*/ 302 h 30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302" h="302">
                        <a:moveTo>
                          <a:pt x="302" y="302"/>
                        </a:moveTo>
                        <a:lnTo>
                          <a:pt x="0" y="302"/>
                        </a:lnTo>
                        <a:lnTo>
                          <a:pt x="0" y="0"/>
                        </a:lnTo>
                        <a:lnTo>
                          <a:pt x="245" y="0"/>
                        </a:lnTo>
                        <a:lnTo>
                          <a:pt x="245" y="18"/>
                        </a:lnTo>
                        <a:lnTo>
                          <a:pt x="18" y="18"/>
                        </a:lnTo>
                        <a:lnTo>
                          <a:pt x="18" y="283"/>
                        </a:lnTo>
                        <a:lnTo>
                          <a:pt x="283" y="283"/>
                        </a:lnTo>
                        <a:lnTo>
                          <a:pt x="283" y="56"/>
                        </a:lnTo>
                        <a:lnTo>
                          <a:pt x="302" y="56"/>
                        </a:lnTo>
                        <a:lnTo>
                          <a:pt x="302" y="30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13494233" y="-328613"/>
                    <a:ext cx="300037" cy="30163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13494233" y="-269875"/>
                    <a:ext cx="300037" cy="30163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6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13494233" y="-209550"/>
                    <a:ext cx="300037" cy="30163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108" name="矩形 107"/>
              <p:cNvSpPr/>
              <p:nvPr/>
            </p:nvSpPr>
            <p:spPr>
              <a:xfrm>
                <a:off x="5862633" y="1519544"/>
                <a:ext cx="1897859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1600" dirty="0" smtClean="0">
                    <a:solidFill>
                      <a:srgbClr val="0F979D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打造区域明星科室，合作建立沃医门诊</a:t>
                </a:r>
                <a:endParaRPr lang="en-US" altLang="zh-CN" sz="1600" dirty="0">
                  <a:solidFill>
                    <a:srgbClr val="0F979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17" name="组合 19"/>
          <p:cNvGrpSpPr/>
          <p:nvPr/>
        </p:nvGrpSpPr>
        <p:grpSpPr>
          <a:xfrm>
            <a:off x="5907980" y="2375802"/>
            <a:ext cx="2474020" cy="584776"/>
            <a:chOff x="6639479" y="1519544"/>
            <a:chExt cx="2474021" cy="584776"/>
          </a:xfrm>
        </p:grpSpPr>
        <p:sp>
          <p:nvSpPr>
            <p:cNvPr id="118" name="椭圆 117"/>
            <p:cNvSpPr/>
            <p:nvPr/>
          </p:nvSpPr>
          <p:spPr>
            <a:xfrm>
              <a:off x="6639479" y="1578011"/>
              <a:ext cx="422357" cy="422357"/>
            </a:xfrm>
            <a:prstGeom prst="ellipse">
              <a:avLst/>
            </a:prstGeom>
            <a:solidFill>
              <a:srgbClr val="0F9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矩形 118"/>
            <p:cNvSpPr/>
            <p:nvPr/>
          </p:nvSpPr>
          <p:spPr>
            <a:xfrm>
              <a:off x="7066380" y="1519544"/>
              <a:ext cx="2047120" cy="5847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rgbClr val="0F979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共建医疗</a:t>
              </a:r>
              <a:r>
                <a:rPr lang="zh-CN" altLang="en-US" sz="1600" dirty="0" smtClean="0">
                  <a:solidFill>
                    <a:srgbClr val="0F979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基地，合作建立沃医诊疗中心</a:t>
              </a:r>
              <a:endParaRPr lang="en-US" altLang="zh-CN" sz="1600" dirty="0">
                <a:solidFill>
                  <a:srgbClr val="0F979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120" name="组合 23"/>
            <p:cNvGrpSpPr/>
            <p:nvPr/>
          </p:nvGrpSpPr>
          <p:grpSpPr>
            <a:xfrm>
              <a:off x="6740695" y="1720009"/>
              <a:ext cx="219923" cy="151470"/>
              <a:chOff x="9641770" y="1952307"/>
              <a:chExt cx="219923" cy="151470"/>
            </a:xfrm>
          </p:grpSpPr>
          <p:sp>
            <p:nvSpPr>
              <p:cNvPr id="121" name="Rectangle 27"/>
              <p:cNvSpPr>
                <a:spLocks noChangeArrowheads="1"/>
              </p:cNvSpPr>
              <p:nvPr/>
            </p:nvSpPr>
            <p:spPr bwMode="auto">
              <a:xfrm>
                <a:off x="9682550" y="2014206"/>
                <a:ext cx="13836" cy="138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Rectangle 28"/>
              <p:cNvSpPr>
                <a:spLocks noChangeArrowheads="1"/>
              </p:cNvSpPr>
              <p:nvPr/>
            </p:nvSpPr>
            <p:spPr bwMode="auto">
              <a:xfrm>
                <a:off x="9724059" y="2014206"/>
                <a:ext cx="13836" cy="138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Rectangle 29"/>
              <p:cNvSpPr>
                <a:spLocks noChangeArrowheads="1"/>
              </p:cNvSpPr>
              <p:nvPr/>
            </p:nvSpPr>
            <p:spPr bwMode="auto">
              <a:xfrm>
                <a:off x="9765568" y="2014206"/>
                <a:ext cx="13836" cy="138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Rectangle 30"/>
              <p:cNvSpPr>
                <a:spLocks noChangeArrowheads="1"/>
              </p:cNvSpPr>
              <p:nvPr/>
            </p:nvSpPr>
            <p:spPr bwMode="auto">
              <a:xfrm>
                <a:off x="9807077" y="2014206"/>
                <a:ext cx="13108" cy="138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Rectangle 31"/>
              <p:cNvSpPr>
                <a:spLocks noChangeArrowheads="1"/>
              </p:cNvSpPr>
              <p:nvPr/>
            </p:nvSpPr>
            <p:spPr bwMode="auto">
              <a:xfrm>
                <a:off x="9682550" y="1986533"/>
                <a:ext cx="13836" cy="138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Rectangle 32"/>
              <p:cNvSpPr>
                <a:spLocks noChangeArrowheads="1"/>
              </p:cNvSpPr>
              <p:nvPr/>
            </p:nvSpPr>
            <p:spPr bwMode="auto">
              <a:xfrm>
                <a:off x="9724059" y="1986533"/>
                <a:ext cx="13836" cy="138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Rectangle 33"/>
              <p:cNvSpPr>
                <a:spLocks noChangeArrowheads="1"/>
              </p:cNvSpPr>
              <p:nvPr/>
            </p:nvSpPr>
            <p:spPr bwMode="auto">
              <a:xfrm>
                <a:off x="9765568" y="1986533"/>
                <a:ext cx="13836" cy="138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Rectangle 34"/>
              <p:cNvSpPr>
                <a:spLocks noChangeArrowheads="1"/>
              </p:cNvSpPr>
              <p:nvPr/>
            </p:nvSpPr>
            <p:spPr bwMode="auto">
              <a:xfrm>
                <a:off x="9807077" y="1986533"/>
                <a:ext cx="13108" cy="138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Rectangle 35"/>
              <p:cNvSpPr>
                <a:spLocks noChangeArrowheads="1"/>
              </p:cNvSpPr>
              <p:nvPr/>
            </p:nvSpPr>
            <p:spPr bwMode="auto">
              <a:xfrm>
                <a:off x="9696387" y="2055714"/>
                <a:ext cx="110690" cy="138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36"/>
              <p:cNvSpPr>
                <a:spLocks/>
              </p:cNvSpPr>
              <p:nvPr/>
            </p:nvSpPr>
            <p:spPr bwMode="auto">
              <a:xfrm>
                <a:off x="9641770" y="1952307"/>
                <a:ext cx="219923" cy="151470"/>
              </a:xfrm>
              <a:custGeom>
                <a:avLst/>
                <a:gdLst>
                  <a:gd name="T0" fmla="*/ 302 w 302"/>
                  <a:gd name="T1" fmla="*/ 208 h 208"/>
                  <a:gd name="T2" fmla="*/ 0 w 302"/>
                  <a:gd name="T3" fmla="*/ 208 h 208"/>
                  <a:gd name="T4" fmla="*/ 0 w 302"/>
                  <a:gd name="T5" fmla="*/ 28 h 208"/>
                  <a:gd name="T6" fmla="*/ 19 w 302"/>
                  <a:gd name="T7" fmla="*/ 28 h 208"/>
                  <a:gd name="T8" fmla="*/ 19 w 302"/>
                  <a:gd name="T9" fmla="*/ 189 h 208"/>
                  <a:gd name="T10" fmla="*/ 283 w 302"/>
                  <a:gd name="T11" fmla="*/ 189 h 208"/>
                  <a:gd name="T12" fmla="*/ 283 w 302"/>
                  <a:gd name="T13" fmla="*/ 19 h 208"/>
                  <a:gd name="T14" fmla="*/ 0 w 302"/>
                  <a:gd name="T15" fmla="*/ 19 h 208"/>
                  <a:gd name="T16" fmla="*/ 0 w 302"/>
                  <a:gd name="T17" fmla="*/ 0 h 208"/>
                  <a:gd name="T18" fmla="*/ 302 w 302"/>
                  <a:gd name="T19" fmla="*/ 0 h 208"/>
                  <a:gd name="T20" fmla="*/ 302 w 302"/>
                  <a:gd name="T21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2" h="208">
                    <a:moveTo>
                      <a:pt x="302" y="208"/>
                    </a:moveTo>
                    <a:lnTo>
                      <a:pt x="0" y="208"/>
                    </a:lnTo>
                    <a:lnTo>
                      <a:pt x="0" y="28"/>
                    </a:lnTo>
                    <a:lnTo>
                      <a:pt x="19" y="28"/>
                    </a:lnTo>
                    <a:lnTo>
                      <a:pt x="19" y="189"/>
                    </a:lnTo>
                    <a:lnTo>
                      <a:pt x="283" y="189"/>
                    </a:lnTo>
                    <a:lnTo>
                      <a:pt x="283" y="19"/>
                    </a:lnTo>
                    <a:lnTo>
                      <a:pt x="0" y="19"/>
                    </a:lnTo>
                    <a:lnTo>
                      <a:pt x="0" y="0"/>
                    </a:lnTo>
                    <a:lnTo>
                      <a:pt x="302" y="0"/>
                    </a:lnTo>
                    <a:lnTo>
                      <a:pt x="302" y="20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31" name="组合 34"/>
          <p:cNvGrpSpPr/>
          <p:nvPr/>
        </p:nvGrpSpPr>
        <p:grpSpPr>
          <a:xfrm>
            <a:off x="3369295" y="3714462"/>
            <a:ext cx="2256748" cy="422357"/>
            <a:chOff x="4085400" y="2893539"/>
            <a:chExt cx="2256748" cy="422357"/>
          </a:xfrm>
        </p:grpSpPr>
        <p:sp>
          <p:nvSpPr>
            <p:cNvPr id="132" name="椭圆 131"/>
            <p:cNvSpPr/>
            <p:nvPr/>
          </p:nvSpPr>
          <p:spPr>
            <a:xfrm>
              <a:off x="4085400" y="2893539"/>
              <a:ext cx="422357" cy="422357"/>
            </a:xfrm>
            <a:prstGeom prst="ellipse">
              <a:avLst/>
            </a:prstGeom>
            <a:solidFill>
              <a:srgbClr val="0F9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" name="矩形 132"/>
            <p:cNvSpPr/>
            <p:nvPr/>
          </p:nvSpPr>
          <p:spPr>
            <a:xfrm>
              <a:off x="4512301" y="2942531"/>
              <a:ext cx="182984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 smtClean="0">
                  <a:solidFill>
                    <a:srgbClr val="0F979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持续医生培训计划</a:t>
              </a:r>
              <a:endParaRPr lang="en-US" altLang="zh-CN" sz="1600" dirty="0">
                <a:solidFill>
                  <a:srgbClr val="0F979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134" name="组合 38"/>
            <p:cNvGrpSpPr/>
            <p:nvPr/>
          </p:nvGrpSpPr>
          <p:grpSpPr>
            <a:xfrm>
              <a:off x="4187321" y="2997240"/>
              <a:ext cx="218514" cy="214955"/>
              <a:chOff x="14627708" y="5551488"/>
              <a:chExt cx="487362" cy="479425"/>
            </a:xfrm>
            <a:solidFill>
              <a:schemeClr val="bg1"/>
            </a:solidFill>
          </p:grpSpPr>
          <p:sp>
            <p:nvSpPr>
              <p:cNvPr id="135" name="Freeform 37"/>
              <p:cNvSpPr>
                <a:spLocks noEditPoints="1"/>
              </p:cNvSpPr>
              <p:nvPr/>
            </p:nvSpPr>
            <p:spPr bwMode="auto">
              <a:xfrm>
                <a:off x="14727720" y="5645150"/>
                <a:ext cx="296862" cy="295275"/>
              </a:xfrm>
              <a:custGeom>
                <a:avLst/>
                <a:gdLst>
                  <a:gd name="T0" fmla="*/ 81 w 187"/>
                  <a:gd name="T1" fmla="*/ 186 h 186"/>
                  <a:gd name="T2" fmla="*/ 0 w 187"/>
                  <a:gd name="T3" fmla="*/ 106 h 186"/>
                  <a:gd name="T4" fmla="*/ 107 w 187"/>
                  <a:gd name="T5" fmla="*/ 0 h 186"/>
                  <a:gd name="T6" fmla="*/ 187 w 187"/>
                  <a:gd name="T7" fmla="*/ 80 h 186"/>
                  <a:gd name="T8" fmla="*/ 81 w 187"/>
                  <a:gd name="T9" fmla="*/ 186 h 186"/>
                  <a:gd name="T10" fmla="*/ 26 w 187"/>
                  <a:gd name="T11" fmla="*/ 106 h 186"/>
                  <a:gd name="T12" fmla="*/ 81 w 187"/>
                  <a:gd name="T13" fmla="*/ 158 h 186"/>
                  <a:gd name="T14" fmla="*/ 159 w 187"/>
                  <a:gd name="T15" fmla="*/ 80 h 186"/>
                  <a:gd name="T16" fmla="*/ 107 w 187"/>
                  <a:gd name="T17" fmla="*/ 26 h 186"/>
                  <a:gd name="T18" fmla="*/ 26 w 187"/>
                  <a:gd name="T19" fmla="*/ 10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7" h="186">
                    <a:moveTo>
                      <a:pt x="81" y="186"/>
                    </a:moveTo>
                    <a:lnTo>
                      <a:pt x="0" y="106"/>
                    </a:lnTo>
                    <a:lnTo>
                      <a:pt x="107" y="0"/>
                    </a:lnTo>
                    <a:lnTo>
                      <a:pt x="187" y="80"/>
                    </a:lnTo>
                    <a:lnTo>
                      <a:pt x="81" y="186"/>
                    </a:lnTo>
                    <a:close/>
                    <a:moveTo>
                      <a:pt x="26" y="106"/>
                    </a:moveTo>
                    <a:lnTo>
                      <a:pt x="81" y="158"/>
                    </a:lnTo>
                    <a:lnTo>
                      <a:pt x="159" y="80"/>
                    </a:lnTo>
                    <a:lnTo>
                      <a:pt x="107" y="26"/>
                    </a:lnTo>
                    <a:lnTo>
                      <a:pt x="26" y="1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38"/>
              <p:cNvSpPr>
                <a:spLocks/>
              </p:cNvSpPr>
              <p:nvPr/>
            </p:nvSpPr>
            <p:spPr bwMode="auto">
              <a:xfrm>
                <a:off x="14627708" y="5835650"/>
                <a:ext cx="201612" cy="195263"/>
              </a:xfrm>
              <a:custGeom>
                <a:avLst/>
                <a:gdLst>
                  <a:gd name="T0" fmla="*/ 26 w 54"/>
                  <a:gd name="T1" fmla="*/ 52 h 52"/>
                  <a:gd name="T2" fmla="*/ 9 w 54"/>
                  <a:gd name="T3" fmla="*/ 45 h 52"/>
                  <a:gd name="T4" fmla="*/ 9 w 54"/>
                  <a:gd name="T5" fmla="*/ 11 h 52"/>
                  <a:gd name="T6" fmla="*/ 20 w 54"/>
                  <a:gd name="T7" fmla="*/ 0 h 52"/>
                  <a:gd name="T8" fmla="*/ 26 w 54"/>
                  <a:gd name="T9" fmla="*/ 6 h 52"/>
                  <a:gd name="T10" fmla="*/ 15 w 54"/>
                  <a:gd name="T11" fmla="*/ 17 h 52"/>
                  <a:gd name="T12" fmla="*/ 10 w 54"/>
                  <a:gd name="T13" fmla="*/ 28 h 52"/>
                  <a:gd name="T14" fmla="*/ 15 w 54"/>
                  <a:gd name="T15" fmla="*/ 39 h 52"/>
                  <a:gd name="T16" fmla="*/ 26 w 54"/>
                  <a:gd name="T17" fmla="*/ 44 h 52"/>
                  <a:gd name="T18" fmla="*/ 37 w 54"/>
                  <a:gd name="T19" fmla="*/ 39 h 52"/>
                  <a:gd name="T20" fmla="*/ 48 w 54"/>
                  <a:gd name="T21" fmla="*/ 28 h 52"/>
                  <a:gd name="T22" fmla="*/ 54 w 54"/>
                  <a:gd name="T23" fmla="*/ 34 h 52"/>
                  <a:gd name="T24" fmla="*/ 43 w 54"/>
                  <a:gd name="T25" fmla="*/ 45 h 52"/>
                  <a:gd name="T26" fmla="*/ 26 w 54"/>
                  <a:gd name="T2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4" h="52">
                    <a:moveTo>
                      <a:pt x="26" y="52"/>
                    </a:moveTo>
                    <a:cubicBezTo>
                      <a:pt x="20" y="52"/>
                      <a:pt x="14" y="50"/>
                      <a:pt x="9" y="45"/>
                    </a:cubicBezTo>
                    <a:cubicBezTo>
                      <a:pt x="0" y="36"/>
                      <a:pt x="0" y="20"/>
                      <a:pt x="9" y="11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2" y="20"/>
                      <a:pt x="10" y="24"/>
                      <a:pt x="10" y="28"/>
                    </a:cubicBezTo>
                    <a:cubicBezTo>
                      <a:pt x="10" y="32"/>
                      <a:pt x="12" y="36"/>
                      <a:pt x="15" y="39"/>
                    </a:cubicBezTo>
                    <a:cubicBezTo>
                      <a:pt x="18" y="42"/>
                      <a:pt x="22" y="44"/>
                      <a:pt x="26" y="44"/>
                    </a:cubicBezTo>
                    <a:cubicBezTo>
                      <a:pt x="30" y="44"/>
                      <a:pt x="34" y="42"/>
                      <a:pt x="37" y="39"/>
                    </a:cubicBezTo>
                    <a:cubicBezTo>
                      <a:pt x="48" y="28"/>
                      <a:pt x="48" y="28"/>
                      <a:pt x="48" y="28"/>
                    </a:cubicBezTo>
                    <a:cubicBezTo>
                      <a:pt x="54" y="34"/>
                      <a:pt x="54" y="34"/>
                      <a:pt x="54" y="34"/>
                    </a:cubicBezTo>
                    <a:cubicBezTo>
                      <a:pt x="43" y="45"/>
                      <a:pt x="43" y="45"/>
                      <a:pt x="43" y="45"/>
                    </a:cubicBezTo>
                    <a:cubicBezTo>
                      <a:pt x="38" y="50"/>
                      <a:pt x="32" y="52"/>
                      <a:pt x="26" y="5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39"/>
              <p:cNvSpPr>
                <a:spLocks/>
              </p:cNvSpPr>
              <p:nvPr/>
            </p:nvSpPr>
            <p:spPr bwMode="auto">
              <a:xfrm>
                <a:off x="14919808" y="5551488"/>
                <a:ext cx="195262" cy="193675"/>
              </a:xfrm>
              <a:custGeom>
                <a:avLst/>
                <a:gdLst>
                  <a:gd name="T0" fmla="*/ 34 w 52"/>
                  <a:gd name="T1" fmla="*/ 52 h 52"/>
                  <a:gd name="T2" fmla="*/ 28 w 52"/>
                  <a:gd name="T3" fmla="*/ 46 h 52"/>
                  <a:gd name="T4" fmla="*/ 39 w 52"/>
                  <a:gd name="T5" fmla="*/ 35 h 52"/>
                  <a:gd name="T6" fmla="*/ 44 w 52"/>
                  <a:gd name="T7" fmla="*/ 24 h 52"/>
                  <a:gd name="T8" fmla="*/ 39 w 52"/>
                  <a:gd name="T9" fmla="*/ 13 h 52"/>
                  <a:gd name="T10" fmla="*/ 17 w 52"/>
                  <a:gd name="T11" fmla="*/ 13 h 52"/>
                  <a:gd name="T12" fmla="*/ 6 w 52"/>
                  <a:gd name="T13" fmla="*/ 24 h 52"/>
                  <a:gd name="T14" fmla="*/ 0 w 52"/>
                  <a:gd name="T15" fmla="*/ 18 h 52"/>
                  <a:gd name="T16" fmla="*/ 11 w 52"/>
                  <a:gd name="T17" fmla="*/ 7 h 52"/>
                  <a:gd name="T18" fmla="*/ 28 w 52"/>
                  <a:gd name="T19" fmla="*/ 0 h 52"/>
                  <a:gd name="T20" fmla="*/ 45 w 52"/>
                  <a:gd name="T21" fmla="*/ 7 h 52"/>
                  <a:gd name="T22" fmla="*/ 52 w 52"/>
                  <a:gd name="T23" fmla="*/ 24 h 52"/>
                  <a:gd name="T24" fmla="*/ 45 w 52"/>
                  <a:gd name="T25" fmla="*/ 41 h 52"/>
                  <a:gd name="T26" fmla="*/ 34 w 52"/>
                  <a:gd name="T2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2" h="52">
                    <a:moveTo>
                      <a:pt x="34" y="52"/>
                    </a:moveTo>
                    <a:cubicBezTo>
                      <a:pt x="28" y="46"/>
                      <a:pt x="28" y="46"/>
                      <a:pt x="28" y="46"/>
                    </a:cubicBezTo>
                    <a:cubicBezTo>
                      <a:pt x="39" y="35"/>
                      <a:pt x="39" y="35"/>
                      <a:pt x="39" y="35"/>
                    </a:cubicBezTo>
                    <a:cubicBezTo>
                      <a:pt x="42" y="32"/>
                      <a:pt x="44" y="28"/>
                      <a:pt x="44" y="24"/>
                    </a:cubicBezTo>
                    <a:cubicBezTo>
                      <a:pt x="44" y="20"/>
                      <a:pt x="42" y="16"/>
                      <a:pt x="39" y="13"/>
                    </a:cubicBezTo>
                    <a:cubicBezTo>
                      <a:pt x="33" y="7"/>
                      <a:pt x="23" y="7"/>
                      <a:pt x="17" y="13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6" y="2"/>
                      <a:pt x="22" y="0"/>
                      <a:pt x="28" y="0"/>
                    </a:cubicBezTo>
                    <a:cubicBezTo>
                      <a:pt x="34" y="0"/>
                      <a:pt x="40" y="2"/>
                      <a:pt x="45" y="7"/>
                    </a:cubicBezTo>
                    <a:cubicBezTo>
                      <a:pt x="50" y="12"/>
                      <a:pt x="52" y="18"/>
                      <a:pt x="52" y="24"/>
                    </a:cubicBezTo>
                    <a:cubicBezTo>
                      <a:pt x="52" y="30"/>
                      <a:pt x="50" y="36"/>
                      <a:pt x="45" y="41"/>
                    </a:cubicBezTo>
                    <a:lnTo>
                      <a:pt x="34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40"/>
              <p:cNvSpPr>
                <a:spLocks/>
              </p:cNvSpPr>
              <p:nvPr/>
            </p:nvSpPr>
            <p:spPr bwMode="auto">
              <a:xfrm>
                <a:off x="14791220" y="5783263"/>
                <a:ext cx="46037" cy="44450"/>
              </a:xfrm>
              <a:custGeom>
                <a:avLst/>
                <a:gdLst>
                  <a:gd name="T0" fmla="*/ 15 w 29"/>
                  <a:gd name="T1" fmla="*/ 28 h 28"/>
                  <a:gd name="T2" fmla="*/ 0 w 29"/>
                  <a:gd name="T3" fmla="*/ 14 h 28"/>
                  <a:gd name="T4" fmla="*/ 15 w 29"/>
                  <a:gd name="T5" fmla="*/ 0 h 28"/>
                  <a:gd name="T6" fmla="*/ 29 w 29"/>
                  <a:gd name="T7" fmla="*/ 14 h 28"/>
                  <a:gd name="T8" fmla="*/ 15 w 29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8">
                    <a:moveTo>
                      <a:pt x="15" y="28"/>
                    </a:moveTo>
                    <a:lnTo>
                      <a:pt x="0" y="14"/>
                    </a:lnTo>
                    <a:lnTo>
                      <a:pt x="15" y="0"/>
                    </a:lnTo>
                    <a:lnTo>
                      <a:pt x="29" y="14"/>
                    </a:lnTo>
                    <a:lnTo>
                      <a:pt x="15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Freeform 41"/>
              <p:cNvSpPr>
                <a:spLocks/>
              </p:cNvSpPr>
              <p:nvPr/>
            </p:nvSpPr>
            <p:spPr bwMode="auto">
              <a:xfrm>
                <a:off x="14851545" y="5768975"/>
                <a:ext cx="46037" cy="44450"/>
              </a:xfrm>
              <a:custGeom>
                <a:avLst/>
                <a:gdLst>
                  <a:gd name="T0" fmla="*/ 14 w 29"/>
                  <a:gd name="T1" fmla="*/ 28 h 28"/>
                  <a:gd name="T2" fmla="*/ 0 w 29"/>
                  <a:gd name="T3" fmla="*/ 14 h 28"/>
                  <a:gd name="T4" fmla="*/ 14 w 29"/>
                  <a:gd name="T5" fmla="*/ 0 h 28"/>
                  <a:gd name="T6" fmla="*/ 29 w 29"/>
                  <a:gd name="T7" fmla="*/ 14 h 28"/>
                  <a:gd name="T8" fmla="*/ 14 w 29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8">
                    <a:moveTo>
                      <a:pt x="14" y="28"/>
                    </a:moveTo>
                    <a:lnTo>
                      <a:pt x="0" y="14"/>
                    </a:lnTo>
                    <a:lnTo>
                      <a:pt x="14" y="0"/>
                    </a:lnTo>
                    <a:lnTo>
                      <a:pt x="29" y="14"/>
                    </a:lnTo>
                    <a:lnTo>
                      <a:pt x="14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Freeform 42"/>
              <p:cNvSpPr>
                <a:spLocks/>
              </p:cNvSpPr>
              <p:nvPr/>
            </p:nvSpPr>
            <p:spPr bwMode="auto">
              <a:xfrm>
                <a:off x="14867420" y="5708650"/>
                <a:ext cx="44450" cy="44450"/>
              </a:xfrm>
              <a:custGeom>
                <a:avLst/>
                <a:gdLst>
                  <a:gd name="T0" fmla="*/ 14 w 28"/>
                  <a:gd name="T1" fmla="*/ 28 h 28"/>
                  <a:gd name="T2" fmla="*/ 0 w 28"/>
                  <a:gd name="T3" fmla="*/ 14 h 28"/>
                  <a:gd name="T4" fmla="*/ 14 w 28"/>
                  <a:gd name="T5" fmla="*/ 0 h 28"/>
                  <a:gd name="T6" fmla="*/ 28 w 28"/>
                  <a:gd name="T7" fmla="*/ 14 h 28"/>
                  <a:gd name="T8" fmla="*/ 14 w 28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8">
                    <a:moveTo>
                      <a:pt x="14" y="28"/>
                    </a:moveTo>
                    <a:lnTo>
                      <a:pt x="0" y="14"/>
                    </a:lnTo>
                    <a:lnTo>
                      <a:pt x="14" y="0"/>
                    </a:lnTo>
                    <a:lnTo>
                      <a:pt x="28" y="14"/>
                    </a:lnTo>
                    <a:lnTo>
                      <a:pt x="14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Freeform 43"/>
              <p:cNvSpPr>
                <a:spLocks/>
              </p:cNvSpPr>
              <p:nvPr/>
            </p:nvSpPr>
            <p:spPr bwMode="auto">
              <a:xfrm>
                <a:off x="14837258" y="5827713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44"/>
              <p:cNvSpPr>
                <a:spLocks/>
              </p:cNvSpPr>
              <p:nvPr/>
            </p:nvSpPr>
            <p:spPr bwMode="auto">
              <a:xfrm>
                <a:off x="14911870" y="5753100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4 h 29"/>
                  <a:gd name="T4" fmla="*/ 14 w 28"/>
                  <a:gd name="T5" fmla="*/ 0 h 29"/>
                  <a:gd name="T6" fmla="*/ 28 w 28"/>
                  <a:gd name="T7" fmla="*/ 14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4"/>
                    </a:lnTo>
                    <a:lnTo>
                      <a:pt x="14" y="0"/>
                    </a:lnTo>
                    <a:lnTo>
                      <a:pt x="28" y="14"/>
                    </a:lnTo>
                    <a:lnTo>
                      <a:pt x="14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43" name="组合 47"/>
          <p:cNvGrpSpPr/>
          <p:nvPr/>
        </p:nvGrpSpPr>
        <p:grpSpPr>
          <a:xfrm>
            <a:off x="5907980" y="3734391"/>
            <a:ext cx="2142896" cy="422357"/>
            <a:chOff x="6639479" y="2893539"/>
            <a:chExt cx="2142896" cy="422357"/>
          </a:xfrm>
        </p:grpSpPr>
        <p:sp>
          <p:nvSpPr>
            <p:cNvPr id="144" name="椭圆 143"/>
            <p:cNvSpPr/>
            <p:nvPr/>
          </p:nvSpPr>
          <p:spPr>
            <a:xfrm>
              <a:off x="6639479" y="2893539"/>
              <a:ext cx="422357" cy="422357"/>
            </a:xfrm>
            <a:prstGeom prst="ellipse">
              <a:avLst/>
            </a:prstGeom>
            <a:solidFill>
              <a:srgbClr val="0F9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矩形 144"/>
            <p:cNvSpPr/>
            <p:nvPr/>
          </p:nvSpPr>
          <p:spPr>
            <a:xfrm>
              <a:off x="7079078" y="2912896"/>
              <a:ext cx="170329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rgbClr val="0F979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品牌</a:t>
              </a:r>
              <a:r>
                <a:rPr lang="zh-CN" altLang="en-US" sz="1600" dirty="0" smtClean="0">
                  <a:solidFill>
                    <a:srgbClr val="0F979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联盟与合作</a:t>
              </a:r>
              <a:endParaRPr lang="en-US" altLang="zh-CN" sz="1600" dirty="0">
                <a:solidFill>
                  <a:srgbClr val="0F979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146" name="组合 51"/>
            <p:cNvGrpSpPr/>
            <p:nvPr/>
          </p:nvGrpSpPr>
          <p:grpSpPr>
            <a:xfrm>
              <a:off x="6754411" y="2998032"/>
              <a:ext cx="212641" cy="213370"/>
              <a:chOff x="13416445" y="3094038"/>
              <a:chExt cx="463550" cy="465138"/>
            </a:xfrm>
            <a:solidFill>
              <a:schemeClr val="bg1"/>
            </a:solidFill>
          </p:grpSpPr>
          <p:sp>
            <p:nvSpPr>
              <p:cNvPr id="147" name="Freeform 23"/>
              <p:cNvSpPr>
                <a:spLocks noEditPoints="1"/>
              </p:cNvSpPr>
              <p:nvPr/>
            </p:nvSpPr>
            <p:spPr bwMode="auto">
              <a:xfrm>
                <a:off x="13464070" y="3094038"/>
                <a:ext cx="415925" cy="417513"/>
              </a:xfrm>
              <a:custGeom>
                <a:avLst/>
                <a:gdLst>
                  <a:gd name="T0" fmla="*/ 102 w 262"/>
                  <a:gd name="T1" fmla="*/ 263 h 263"/>
                  <a:gd name="T2" fmla="*/ 0 w 262"/>
                  <a:gd name="T3" fmla="*/ 159 h 263"/>
                  <a:gd name="T4" fmla="*/ 203 w 262"/>
                  <a:gd name="T5" fmla="*/ 0 h 263"/>
                  <a:gd name="T6" fmla="*/ 262 w 262"/>
                  <a:gd name="T7" fmla="*/ 59 h 263"/>
                  <a:gd name="T8" fmla="*/ 102 w 262"/>
                  <a:gd name="T9" fmla="*/ 263 h 263"/>
                  <a:gd name="T10" fmla="*/ 29 w 262"/>
                  <a:gd name="T11" fmla="*/ 161 h 263"/>
                  <a:gd name="T12" fmla="*/ 100 w 262"/>
                  <a:gd name="T13" fmla="*/ 234 h 263"/>
                  <a:gd name="T14" fmla="*/ 237 w 262"/>
                  <a:gd name="T15" fmla="*/ 62 h 263"/>
                  <a:gd name="T16" fmla="*/ 201 w 262"/>
                  <a:gd name="T17" fmla="*/ 26 h 263"/>
                  <a:gd name="T18" fmla="*/ 29 w 262"/>
                  <a:gd name="T19" fmla="*/ 161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2" h="263">
                    <a:moveTo>
                      <a:pt x="102" y="263"/>
                    </a:moveTo>
                    <a:lnTo>
                      <a:pt x="0" y="159"/>
                    </a:lnTo>
                    <a:lnTo>
                      <a:pt x="203" y="0"/>
                    </a:lnTo>
                    <a:lnTo>
                      <a:pt x="262" y="59"/>
                    </a:lnTo>
                    <a:lnTo>
                      <a:pt x="102" y="263"/>
                    </a:lnTo>
                    <a:close/>
                    <a:moveTo>
                      <a:pt x="29" y="161"/>
                    </a:moveTo>
                    <a:lnTo>
                      <a:pt x="100" y="234"/>
                    </a:lnTo>
                    <a:lnTo>
                      <a:pt x="237" y="62"/>
                    </a:lnTo>
                    <a:lnTo>
                      <a:pt x="201" y="26"/>
                    </a:lnTo>
                    <a:lnTo>
                      <a:pt x="29" y="1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Freeform 24"/>
              <p:cNvSpPr>
                <a:spLocks/>
              </p:cNvSpPr>
              <p:nvPr/>
            </p:nvSpPr>
            <p:spPr bwMode="auto">
              <a:xfrm>
                <a:off x="13565670" y="3184525"/>
                <a:ext cx="220662" cy="179388"/>
              </a:xfrm>
              <a:custGeom>
                <a:avLst/>
                <a:gdLst>
                  <a:gd name="T0" fmla="*/ 12 w 139"/>
                  <a:gd name="T1" fmla="*/ 113 h 113"/>
                  <a:gd name="T2" fmla="*/ 0 w 139"/>
                  <a:gd name="T3" fmla="*/ 99 h 113"/>
                  <a:gd name="T4" fmla="*/ 128 w 139"/>
                  <a:gd name="T5" fmla="*/ 0 h 113"/>
                  <a:gd name="T6" fmla="*/ 139 w 139"/>
                  <a:gd name="T7" fmla="*/ 14 h 113"/>
                  <a:gd name="T8" fmla="*/ 12 w 139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9" h="113">
                    <a:moveTo>
                      <a:pt x="12" y="113"/>
                    </a:moveTo>
                    <a:lnTo>
                      <a:pt x="0" y="99"/>
                    </a:lnTo>
                    <a:lnTo>
                      <a:pt x="128" y="0"/>
                    </a:lnTo>
                    <a:lnTo>
                      <a:pt x="139" y="14"/>
                    </a:lnTo>
                    <a:lnTo>
                      <a:pt x="12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Freeform 25"/>
              <p:cNvSpPr>
                <a:spLocks/>
              </p:cNvSpPr>
              <p:nvPr/>
            </p:nvSpPr>
            <p:spPr bwMode="auto">
              <a:xfrm>
                <a:off x="13427558" y="3387725"/>
                <a:ext cx="160337" cy="160338"/>
              </a:xfrm>
              <a:custGeom>
                <a:avLst/>
                <a:gdLst>
                  <a:gd name="T0" fmla="*/ 12 w 43"/>
                  <a:gd name="T1" fmla="*/ 43 h 43"/>
                  <a:gd name="T2" fmla="*/ 0 w 43"/>
                  <a:gd name="T3" fmla="*/ 31 h 43"/>
                  <a:gd name="T4" fmla="*/ 3 w 43"/>
                  <a:gd name="T5" fmla="*/ 29 h 43"/>
                  <a:gd name="T6" fmla="*/ 3 w 43"/>
                  <a:gd name="T7" fmla="*/ 12 h 43"/>
                  <a:gd name="T8" fmla="*/ 0 w 43"/>
                  <a:gd name="T9" fmla="*/ 9 h 43"/>
                  <a:gd name="T10" fmla="*/ 9 w 43"/>
                  <a:gd name="T11" fmla="*/ 0 h 43"/>
                  <a:gd name="T12" fmla="*/ 14 w 43"/>
                  <a:gd name="T13" fmla="*/ 6 h 43"/>
                  <a:gd name="T14" fmla="*/ 11 w 43"/>
                  <a:gd name="T15" fmla="*/ 9 h 43"/>
                  <a:gd name="T16" fmla="*/ 11 w 43"/>
                  <a:gd name="T17" fmla="*/ 31 h 43"/>
                  <a:gd name="T18" fmla="*/ 12 w 43"/>
                  <a:gd name="T19" fmla="*/ 32 h 43"/>
                  <a:gd name="T20" fmla="*/ 34 w 43"/>
                  <a:gd name="T21" fmla="*/ 32 h 43"/>
                  <a:gd name="T22" fmla="*/ 37 w 43"/>
                  <a:gd name="T23" fmla="*/ 29 h 43"/>
                  <a:gd name="T24" fmla="*/ 43 w 43"/>
                  <a:gd name="T25" fmla="*/ 34 h 43"/>
                  <a:gd name="T26" fmla="*/ 34 w 43"/>
                  <a:gd name="T27" fmla="*/ 43 h 43"/>
                  <a:gd name="T28" fmla="*/ 31 w 43"/>
                  <a:gd name="T29" fmla="*/ 40 h 43"/>
                  <a:gd name="T30" fmla="*/ 14 w 43"/>
                  <a:gd name="T31" fmla="*/ 40 h 43"/>
                  <a:gd name="T32" fmla="*/ 12 w 43"/>
                  <a:gd name="T33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3" h="43">
                    <a:moveTo>
                      <a:pt x="12" y="43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8" y="24"/>
                      <a:pt x="8" y="16"/>
                      <a:pt x="3" y="1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6" y="16"/>
                      <a:pt x="16" y="25"/>
                      <a:pt x="11" y="31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8" y="27"/>
                      <a:pt x="27" y="27"/>
                      <a:pt x="34" y="32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34" y="43"/>
                      <a:pt x="34" y="43"/>
                      <a:pt x="34" y="43"/>
                    </a:cubicBezTo>
                    <a:cubicBezTo>
                      <a:pt x="31" y="40"/>
                      <a:pt x="31" y="40"/>
                      <a:pt x="31" y="40"/>
                    </a:cubicBezTo>
                    <a:cubicBezTo>
                      <a:pt x="27" y="35"/>
                      <a:pt x="19" y="35"/>
                      <a:pt x="14" y="40"/>
                    </a:cubicBezTo>
                    <a:lnTo>
                      <a:pt x="12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Freeform 26"/>
              <p:cNvSpPr>
                <a:spLocks/>
              </p:cNvSpPr>
              <p:nvPr/>
            </p:nvSpPr>
            <p:spPr bwMode="auto">
              <a:xfrm>
                <a:off x="13416445" y="3503613"/>
                <a:ext cx="55562" cy="55563"/>
              </a:xfrm>
              <a:custGeom>
                <a:avLst/>
                <a:gdLst>
                  <a:gd name="T0" fmla="*/ 14 w 35"/>
                  <a:gd name="T1" fmla="*/ 35 h 35"/>
                  <a:gd name="T2" fmla="*/ 0 w 35"/>
                  <a:gd name="T3" fmla="*/ 21 h 35"/>
                  <a:gd name="T4" fmla="*/ 21 w 35"/>
                  <a:gd name="T5" fmla="*/ 0 h 35"/>
                  <a:gd name="T6" fmla="*/ 35 w 35"/>
                  <a:gd name="T7" fmla="*/ 14 h 35"/>
                  <a:gd name="T8" fmla="*/ 14 w 35"/>
                  <a:gd name="T9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5">
                    <a:moveTo>
                      <a:pt x="14" y="35"/>
                    </a:moveTo>
                    <a:lnTo>
                      <a:pt x="0" y="21"/>
                    </a:lnTo>
                    <a:lnTo>
                      <a:pt x="21" y="0"/>
                    </a:lnTo>
                    <a:lnTo>
                      <a:pt x="35" y="14"/>
                    </a:lnTo>
                    <a:lnTo>
                      <a:pt x="14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24481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5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5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5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779753" y="1759705"/>
            <a:ext cx="37781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 smtClean="0">
                <a:solidFill>
                  <a:srgbClr val="0F979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THANKS!</a:t>
            </a:r>
            <a:endParaRPr lang="zh-CN" altLang="en-US" sz="6000" b="1" dirty="0">
              <a:solidFill>
                <a:srgbClr val="0F979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517982" y="2838493"/>
            <a:ext cx="63345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5D62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合作联络：</a:t>
            </a:r>
            <a:r>
              <a:rPr lang="en-US" altLang="zh-CN" sz="4000" dirty="0" smtClean="0">
                <a:solidFill>
                  <a:srgbClr val="5D62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4000</a:t>
            </a:r>
            <a:r>
              <a:rPr lang="zh-CN" altLang="en-US" sz="4000" dirty="0" smtClean="0">
                <a:solidFill>
                  <a:srgbClr val="5D62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4000" dirty="0" smtClean="0">
                <a:solidFill>
                  <a:srgbClr val="5D62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979</a:t>
            </a:r>
            <a:r>
              <a:rPr lang="zh-CN" altLang="en-US" sz="4000" dirty="0" smtClean="0">
                <a:solidFill>
                  <a:srgbClr val="5D62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4000" dirty="0" smtClean="0">
                <a:solidFill>
                  <a:srgbClr val="5D62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510</a:t>
            </a:r>
            <a:endParaRPr lang="zh-CN" altLang="en-US" sz="4000" dirty="0">
              <a:solidFill>
                <a:srgbClr val="5D628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175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</TotalTime>
  <Words>262</Words>
  <Application>Microsoft Office PowerPoint</Application>
  <PresentationFormat>全屏显示(16:9)</PresentationFormat>
  <Paragraphs>38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自定义设计方案</vt:lpstr>
      <vt:lpstr>沃医妇产名医集团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点击这里添加正标题</dc:title>
  <dc:creator>寒 周</dc:creator>
  <cp:lastModifiedBy>lujuan</cp:lastModifiedBy>
  <cp:revision>55</cp:revision>
  <dcterms:created xsi:type="dcterms:W3CDTF">2016-03-07T01:43:12Z</dcterms:created>
  <dcterms:modified xsi:type="dcterms:W3CDTF">2017-12-14T04:04:13Z</dcterms:modified>
</cp:coreProperties>
</file>